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15" r:id="rId1"/>
  </p:sldMasterIdLst>
  <p:notesMasterIdLst>
    <p:notesMasterId r:id="rId5"/>
  </p:notesMasterIdLst>
  <p:sldIdLst>
    <p:sldId id="272" r:id="rId2"/>
    <p:sldId id="273" r:id="rId3"/>
    <p:sldId id="274" r:id="rId4"/>
  </p:sldIdLst>
  <p:sldSz cx="9144000" cy="5143500" type="screen16x9"/>
  <p:notesSz cx="6858000" cy="9144000"/>
  <p:custDataLst>
    <p:tags r:id="rId6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68712F-935F-407E-BDEA-1D9A17264A09}">
  <a:tblStyle styleId="{8D68712F-935F-407E-BDEA-1D9A17264A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AC84392-BAD2-49AB-B860-ADA93AD3C0C1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8EB"/>
          </a:solidFill>
        </a:fill>
      </a:tcStyle>
    </a:wholeTbl>
    <a:band1H>
      <a:tcTxStyle/>
      <a:tcStyle>
        <a:tcBdr/>
        <a:fill>
          <a:solidFill>
            <a:srgbClr val="CACFD4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FD4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394917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552c045317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552c045317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1562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552c045317_2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552c045317_2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2859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4f0f08ae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4f0f08ae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0836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" name="hl"/>
          <p:cNvSpPr txBox="1"/>
          <p:nvPr userDrawn="1"/>
        </p:nvSpPr>
        <p:spPr>
          <a:xfrm>
            <a:off x="0" y="0"/>
            <a:ext cx="9144000" cy="30777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CA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Google Shape;568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8250" y="376175"/>
            <a:ext cx="3928451" cy="46911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69" name="Google Shape;569;p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570" name="Google Shape;570;p90"/>
          <p:cNvSpPr txBox="1"/>
          <p:nvPr/>
        </p:nvSpPr>
        <p:spPr>
          <a:xfrm>
            <a:off x="161700" y="-29125"/>
            <a:ext cx="86580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6699"/>
                </a:solidFill>
              </a:rPr>
              <a:t>Design pattern for top contact task pages </a:t>
            </a:r>
            <a:endParaRPr sz="1500" b="1">
              <a:solidFill>
                <a:srgbClr val="3D85C6"/>
              </a:solidFill>
            </a:endParaRPr>
          </a:p>
        </p:txBody>
      </p:sp>
      <p:sp>
        <p:nvSpPr>
          <p:cNvPr id="571" name="Google Shape;571;p90"/>
          <p:cNvSpPr txBox="1"/>
          <p:nvPr/>
        </p:nvSpPr>
        <p:spPr>
          <a:xfrm>
            <a:off x="161700" y="1153438"/>
            <a:ext cx="20361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Online first, as the primary channel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572" name="Google Shape;572;p90"/>
          <p:cNvSpPr/>
          <p:nvPr/>
        </p:nvSpPr>
        <p:spPr>
          <a:xfrm rot="-2471291">
            <a:off x="2385139" y="1696075"/>
            <a:ext cx="1019623" cy="176539"/>
          </a:xfrm>
          <a:custGeom>
            <a:avLst/>
            <a:gdLst/>
            <a:ahLst/>
            <a:cxnLst/>
            <a:rect l="l" t="t" r="r" b="b"/>
            <a:pathLst>
              <a:path w="42843" h="7062" extrusionOk="0">
                <a:moveTo>
                  <a:pt x="0" y="0"/>
                </a:moveTo>
                <a:cubicBezTo>
                  <a:pt x="8596" y="11457"/>
                  <a:pt x="28798" y="6105"/>
                  <a:pt x="42843" y="3295"/>
                </a:cubicBezTo>
              </a:path>
            </a:pathLst>
          </a:cu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573" name="Google Shape;573;p90"/>
          <p:cNvSpPr txBox="1"/>
          <p:nvPr/>
        </p:nvSpPr>
        <p:spPr>
          <a:xfrm>
            <a:off x="161688" y="3043850"/>
            <a:ext cx="24321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38761D"/>
                </a:solidFill>
              </a:rPr>
              <a:t>Phone number always displayed with before you call and hours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574" name="Google Shape;574;p90"/>
          <p:cNvCxnSpPr/>
          <p:nvPr/>
        </p:nvCxnSpPr>
        <p:spPr>
          <a:xfrm rot="10800000" flipH="1">
            <a:off x="2139850" y="2984075"/>
            <a:ext cx="1894500" cy="412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5" name="Google Shape;575;p90"/>
          <p:cNvSpPr txBox="1"/>
          <p:nvPr/>
        </p:nvSpPr>
        <p:spPr>
          <a:xfrm>
            <a:off x="6568950" y="376175"/>
            <a:ext cx="2452200" cy="19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Variants of this design pattern for contact channels for a task were used but this was the most effective version.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Used on pages linked from Contact us: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Notice of assessment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Proof of income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Direct deposit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Canada Child Benefit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Issues with payments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Change address &amp; details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Some in Contact when have no other task home (e.g. NOA), some within tasks (e.g.CCB)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cxnSp>
        <p:nvCxnSpPr>
          <p:cNvPr id="576" name="Google Shape;576;p90"/>
          <p:cNvCxnSpPr/>
          <p:nvPr/>
        </p:nvCxnSpPr>
        <p:spPr>
          <a:xfrm rot="10800000" flipH="1">
            <a:off x="1818700" y="923125"/>
            <a:ext cx="1155600" cy="5835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7" name="Google Shape;577;p90"/>
          <p:cNvSpPr txBox="1"/>
          <p:nvPr/>
        </p:nvSpPr>
        <p:spPr>
          <a:xfrm>
            <a:off x="128300" y="1778481"/>
            <a:ext cx="2432100" cy="10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38761D"/>
                </a:solidFill>
              </a:rPr>
              <a:t>Expand collapse pattern, particularly important when &gt;1 phone number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578" name="Google Shape;578;p90"/>
          <p:cNvSpPr txBox="1"/>
          <p:nvPr/>
        </p:nvSpPr>
        <p:spPr>
          <a:xfrm>
            <a:off x="161700" y="508438"/>
            <a:ext cx="20361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Channel headings in a left column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579" name="Google Shape;579;p90"/>
          <p:cNvCxnSpPr/>
          <p:nvPr/>
        </p:nvCxnSpPr>
        <p:spPr>
          <a:xfrm rot="10800000" flipH="1">
            <a:off x="1982600" y="464675"/>
            <a:ext cx="534900" cy="4800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1"/>
          <p:cNvSpPr/>
          <p:nvPr/>
        </p:nvSpPr>
        <p:spPr>
          <a:xfrm>
            <a:off x="5200500" y="2942525"/>
            <a:ext cx="3611400" cy="4179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91"/>
          <p:cNvSpPr txBox="1"/>
          <p:nvPr/>
        </p:nvSpPr>
        <p:spPr>
          <a:xfrm>
            <a:off x="364550" y="204575"/>
            <a:ext cx="86580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6699"/>
                </a:solidFill>
              </a:rPr>
              <a:t>Choose not Find: Make people aware there is a choice to make</a:t>
            </a:r>
            <a:endParaRPr sz="1500" b="1">
              <a:solidFill>
                <a:srgbClr val="3D85C6"/>
              </a:solidFill>
            </a:endParaRPr>
          </a:p>
        </p:txBody>
      </p:sp>
      <p:pic>
        <p:nvPicPr>
          <p:cNvPr id="586" name="Google Shape;586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152" y="778700"/>
            <a:ext cx="4465848" cy="274506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87" name="Google Shape;587;p91"/>
          <p:cNvSpPr txBox="1"/>
          <p:nvPr/>
        </p:nvSpPr>
        <p:spPr>
          <a:xfrm>
            <a:off x="4576925" y="3801700"/>
            <a:ext cx="40278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38761D"/>
                </a:solidFill>
              </a:rPr>
              <a:t>Conscious choices needs to be made before a phone number is shown </a:t>
            </a:r>
            <a:endParaRPr sz="1600">
              <a:solidFill>
                <a:srgbClr val="38761D"/>
              </a:solidFill>
            </a:endParaRPr>
          </a:p>
        </p:txBody>
      </p:sp>
      <p:sp>
        <p:nvSpPr>
          <p:cNvPr id="588" name="Google Shape;588;p91"/>
          <p:cNvSpPr/>
          <p:nvPr/>
        </p:nvSpPr>
        <p:spPr>
          <a:xfrm rot="-4112386">
            <a:off x="8002067" y="3896073"/>
            <a:ext cx="587860" cy="191071"/>
          </a:xfrm>
          <a:custGeom>
            <a:avLst/>
            <a:gdLst/>
            <a:ahLst/>
            <a:cxnLst/>
            <a:rect l="l" t="t" r="r" b="b"/>
            <a:pathLst>
              <a:path w="42843" h="7062" extrusionOk="0">
                <a:moveTo>
                  <a:pt x="0" y="0"/>
                </a:moveTo>
                <a:cubicBezTo>
                  <a:pt x="8596" y="11457"/>
                  <a:pt x="28798" y="6105"/>
                  <a:pt x="42843" y="3295"/>
                </a:cubicBezTo>
              </a:path>
            </a:pathLst>
          </a:cu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sp>
      <p:pic>
        <p:nvPicPr>
          <p:cNvPr id="589" name="Google Shape;589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500" y="693450"/>
            <a:ext cx="2198375" cy="4167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590" name="Google Shape;590;p91"/>
          <p:cNvSpPr txBox="1"/>
          <p:nvPr/>
        </p:nvSpPr>
        <p:spPr>
          <a:xfrm>
            <a:off x="2575475" y="1059150"/>
            <a:ext cx="1778700" cy="13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990000"/>
                </a:solidFill>
              </a:rPr>
              <a:t>Many scan and pick the first number they see - wrong </a:t>
            </a:r>
            <a:endParaRPr sz="1600">
              <a:solidFill>
                <a:srgbClr val="990000"/>
              </a:solidFill>
            </a:endParaRPr>
          </a:p>
        </p:txBody>
      </p:sp>
      <p:sp>
        <p:nvSpPr>
          <p:cNvPr id="591" name="Google Shape;591;p91"/>
          <p:cNvSpPr/>
          <p:nvPr/>
        </p:nvSpPr>
        <p:spPr>
          <a:xfrm>
            <a:off x="1776250" y="3256100"/>
            <a:ext cx="650100" cy="1044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2" name="Google Shape;592;p91"/>
          <p:cNvCxnSpPr>
            <a:stCxn id="590" idx="1"/>
            <a:endCxn id="591" idx="0"/>
          </p:cNvCxnSpPr>
          <p:nvPr/>
        </p:nvCxnSpPr>
        <p:spPr>
          <a:xfrm flipH="1">
            <a:off x="2101175" y="1729650"/>
            <a:ext cx="474300" cy="1526400"/>
          </a:xfrm>
          <a:prstGeom prst="curvedConnector2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3" name="Google Shape;593;p91"/>
          <p:cNvSpPr/>
          <p:nvPr/>
        </p:nvSpPr>
        <p:spPr>
          <a:xfrm>
            <a:off x="295500" y="4531300"/>
            <a:ext cx="1424100" cy="1464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91"/>
          <p:cNvSpPr/>
          <p:nvPr/>
        </p:nvSpPr>
        <p:spPr>
          <a:xfrm>
            <a:off x="295500" y="1443725"/>
            <a:ext cx="1424100" cy="2100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91"/>
          <p:cNvSpPr txBox="1"/>
          <p:nvPr/>
        </p:nvSpPr>
        <p:spPr>
          <a:xfrm>
            <a:off x="2575475" y="3496000"/>
            <a:ext cx="1719300" cy="13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990000"/>
                </a:solidFill>
              </a:rPr>
              <a:t>No one makes the distinction that the page is divided for two audiences</a:t>
            </a:r>
            <a:endParaRPr sz="1600">
              <a:solidFill>
                <a:srgbClr val="990000"/>
              </a:solidFill>
            </a:endParaRPr>
          </a:p>
        </p:txBody>
      </p:sp>
      <p:cxnSp>
        <p:nvCxnSpPr>
          <p:cNvPr id="596" name="Google Shape;596;p91"/>
          <p:cNvCxnSpPr>
            <a:endCxn id="593" idx="0"/>
          </p:cNvCxnSpPr>
          <p:nvPr/>
        </p:nvCxnSpPr>
        <p:spPr>
          <a:xfrm flipH="1">
            <a:off x="1007550" y="3950200"/>
            <a:ext cx="1567800" cy="581100"/>
          </a:xfrm>
          <a:prstGeom prst="curvedConnector2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7" name="Google Shape;597;p91"/>
          <p:cNvSpPr/>
          <p:nvPr/>
        </p:nvSpPr>
        <p:spPr>
          <a:xfrm>
            <a:off x="1000048" y="1666425"/>
            <a:ext cx="1590050" cy="2282750"/>
          </a:xfrm>
          <a:custGeom>
            <a:avLst/>
            <a:gdLst/>
            <a:ahLst/>
            <a:cxnLst/>
            <a:rect l="l" t="t" r="r" b="b"/>
            <a:pathLst>
              <a:path w="63602" h="91310" extrusionOk="0">
                <a:moveTo>
                  <a:pt x="63602" y="91310"/>
                </a:moveTo>
                <a:cubicBezTo>
                  <a:pt x="41690" y="89316"/>
                  <a:pt x="16285" y="78966"/>
                  <a:pt x="5655" y="59702"/>
                </a:cubicBezTo>
                <a:cubicBezTo>
                  <a:pt x="-3965" y="42268"/>
                  <a:pt x="1134" y="19758"/>
                  <a:pt x="3607" y="0"/>
                </a:cubicBezTo>
              </a:path>
            </a:pathLst>
          </a:cu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603" name="Google Shape;603;p92"/>
          <p:cNvPicPr preferRelativeResize="0"/>
          <p:nvPr/>
        </p:nvPicPr>
        <p:blipFill rotWithShape="1">
          <a:blip r:embed="rId3">
            <a:alphaModFix/>
          </a:blip>
          <a:srcRect l="4842" t="11815" r="4132" b="16791"/>
          <a:stretch/>
        </p:blipFill>
        <p:spPr>
          <a:xfrm>
            <a:off x="241400" y="706450"/>
            <a:ext cx="3113178" cy="408357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04" name="Google Shape;604;p92"/>
          <p:cNvPicPr preferRelativeResize="0"/>
          <p:nvPr/>
        </p:nvPicPr>
        <p:blipFill rotWithShape="1">
          <a:blip r:embed="rId4">
            <a:alphaModFix/>
          </a:blip>
          <a:srcRect l="2705" t="42530" r="17262" b="20808"/>
          <a:stretch/>
        </p:blipFill>
        <p:spPr>
          <a:xfrm>
            <a:off x="5323350" y="521075"/>
            <a:ext cx="3480477" cy="431270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05" name="Google Shape;605;p92"/>
          <p:cNvSpPr txBox="1"/>
          <p:nvPr/>
        </p:nvSpPr>
        <p:spPr>
          <a:xfrm>
            <a:off x="161700" y="115775"/>
            <a:ext cx="86580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6699"/>
                </a:solidFill>
              </a:rPr>
              <a:t>Reduce calls - highlight automated line hours</a:t>
            </a:r>
            <a:endParaRPr sz="1500" b="1">
              <a:solidFill>
                <a:srgbClr val="3D85C6"/>
              </a:solidFill>
            </a:endParaRPr>
          </a:p>
        </p:txBody>
      </p:sp>
      <p:pic>
        <p:nvPicPr>
          <p:cNvPr id="606" name="Google Shape;606;p92"/>
          <p:cNvPicPr preferRelativeResize="0"/>
          <p:nvPr/>
        </p:nvPicPr>
        <p:blipFill rotWithShape="1">
          <a:blip r:embed="rId5">
            <a:alphaModFix/>
          </a:blip>
          <a:srcRect l="2106" t="7969" r="5515" b="88124"/>
          <a:stretch/>
        </p:blipFill>
        <p:spPr>
          <a:xfrm>
            <a:off x="5323350" y="220450"/>
            <a:ext cx="3480477" cy="3006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607" name="Google Shape;607;p92"/>
          <p:cNvSpPr txBox="1"/>
          <p:nvPr/>
        </p:nvSpPr>
        <p:spPr>
          <a:xfrm>
            <a:off x="3307325" y="706438"/>
            <a:ext cx="21363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People saw the hours, understood “Always open” for automated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608" name="Google Shape;608;p92"/>
          <p:cNvSpPr/>
          <p:nvPr/>
        </p:nvSpPr>
        <p:spPr>
          <a:xfrm rot="-211391">
            <a:off x="4554935" y="1374268"/>
            <a:ext cx="2074094" cy="176549"/>
          </a:xfrm>
          <a:custGeom>
            <a:avLst/>
            <a:gdLst/>
            <a:ahLst/>
            <a:cxnLst/>
            <a:rect l="l" t="t" r="r" b="b"/>
            <a:pathLst>
              <a:path w="42843" h="7062" extrusionOk="0">
                <a:moveTo>
                  <a:pt x="0" y="0"/>
                </a:moveTo>
                <a:cubicBezTo>
                  <a:pt x="8596" y="11457"/>
                  <a:pt x="28798" y="6105"/>
                  <a:pt x="42843" y="3295"/>
                </a:cubicBezTo>
              </a:path>
            </a:pathLst>
          </a:cu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09" name="Google Shape;609;p92"/>
          <p:cNvSpPr txBox="1"/>
          <p:nvPr/>
        </p:nvSpPr>
        <p:spPr>
          <a:xfrm>
            <a:off x="3391025" y="3784975"/>
            <a:ext cx="19689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People saw the bullets for their type of problem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610" name="Google Shape;610;p92"/>
          <p:cNvSpPr txBox="1"/>
          <p:nvPr/>
        </p:nvSpPr>
        <p:spPr>
          <a:xfrm>
            <a:off x="3354575" y="1993938"/>
            <a:ext cx="20418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Hours on a seperate page - few clicks in analytics - nothing about automated lines as an alternative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611" name="Google Shape;611;p92"/>
          <p:cNvSpPr/>
          <p:nvPr/>
        </p:nvSpPr>
        <p:spPr>
          <a:xfrm rot="-630252">
            <a:off x="2899675" y="3318339"/>
            <a:ext cx="1235798" cy="312537"/>
          </a:xfrm>
          <a:custGeom>
            <a:avLst/>
            <a:gdLst/>
            <a:ahLst/>
            <a:cxnLst/>
            <a:rect l="l" t="t" r="r" b="b"/>
            <a:pathLst>
              <a:path w="49434" h="12502" extrusionOk="0">
                <a:moveTo>
                  <a:pt x="49434" y="0"/>
                </a:moveTo>
                <a:cubicBezTo>
                  <a:pt x="46692" y="16407"/>
                  <a:pt x="14878" y="14267"/>
                  <a:pt x="0" y="6826"/>
                </a:cubicBez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612" name="Google Shape;612;p92"/>
          <p:cNvSpPr/>
          <p:nvPr/>
        </p:nvSpPr>
        <p:spPr>
          <a:xfrm>
            <a:off x="4442025" y="4289550"/>
            <a:ext cx="1131391" cy="300637"/>
          </a:xfrm>
          <a:custGeom>
            <a:avLst/>
            <a:gdLst/>
            <a:ahLst/>
            <a:cxnLst/>
            <a:rect l="l" t="t" r="r" b="b"/>
            <a:pathLst>
              <a:path w="87569" h="18138" extrusionOk="0">
                <a:moveTo>
                  <a:pt x="0" y="9180"/>
                </a:moveTo>
                <a:cubicBezTo>
                  <a:pt x="5220" y="19628"/>
                  <a:pt x="23220" y="19491"/>
                  <a:pt x="34368" y="16007"/>
                </a:cubicBezTo>
                <a:cubicBezTo>
                  <a:pt x="42608" y="13432"/>
                  <a:pt x="49379" y="7335"/>
                  <a:pt x="57437" y="4237"/>
                </a:cubicBezTo>
                <a:cubicBezTo>
                  <a:pt x="66904" y="597"/>
                  <a:pt x="77426" y="0"/>
                  <a:pt x="87569" y="0"/>
                </a:cubicBezTo>
              </a:path>
            </a:pathLst>
          </a:cu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6756366|-13593164|-13155766|-3334100|-3351552|Treasury Board&quot;,&quot;Id&quot;:&quot;5cfe73d93430311e38739bce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206</Words>
  <Application>Microsoft Office PowerPoint</Application>
  <PresentationFormat>On-screen Show (16:9)</PresentationFormat>
  <Paragraphs>27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Arial</vt:lpstr>
      <vt:lpstr>Simple Light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CRA Contact Us</dc:title>
  <dc:creator>Smith, Peter</dc:creator>
  <cp:lastModifiedBy>Smith, Peter</cp:lastModifiedBy>
  <cp:revision>5</cp:revision>
  <dcterms:modified xsi:type="dcterms:W3CDTF">2019-06-10T15:14:34Z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a8f40366-b6f5-47f1-815b-10b5962071fd</vt:lpwstr>
  </property>
  <property fmtid="{D5CDD505-2E9C-101B-9397-08002B2CF9AE}" pid="3" name="SECCLASS">
    <vt:lpwstr>CLASSU</vt:lpwstr>
  </property>
  <property fmtid="{D5CDD505-2E9C-101B-9397-08002B2CF9AE}" pid="4" name="TBSSCTCLASSIFICATION">
    <vt:lpwstr>UNCLASSIFIED</vt:lpwstr>
  </property>
  <property fmtid="{D5CDD505-2E9C-101B-9397-08002B2CF9AE}" pid="5" name="TBSSCTVISUALMARKINGNO">
    <vt:lpwstr>NO</vt:lpwstr>
  </property>
</Properties>
</file>